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57" r:id="rId3"/>
    <p:sldId id="258" r:id="rId4"/>
    <p:sldId id="259" r:id="rId5"/>
    <p:sldId id="350" r:id="rId6"/>
    <p:sldId id="2745" r:id="rId7"/>
    <p:sldId id="2731" r:id="rId8"/>
    <p:sldId id="2748" r:id="rId9"/>
    <p:sldId id="1309" r:id="rId10"/>
    <p:sldId id="2747" r:id="rId11"/>
    <p:sldId id="2749" r:id="rId12"/>
    <p:sldId id="2750" r:id="rId13"/>
    <p:sldId id="2751" r:id="rId14"/>
    <p:sldId id="2752" r:id="rId15"/>
    <p:sldId id="2753" r:id="rId16"/>
    <p:sldId id="2754" r:id="rId17"/>
    <p:sldId id="2755" r:id="rId18"/>
    <p:sldId id="2756" r:id="rId19"/>
    <p:sldId id="2757" r:id="rId20"/>
    <p:sldId id="2759" r:id="rId21"/>
    <p:sldId id="2760" r:id="rId22"/>
    <p:sldId id="2761" r:id="rId23"/>
    <p:sldId id="263" r:id="rId24"/>
  </p:sldIdLst>
  <p:sldSz cx="12192000" cy="6858000"/>
  <p:notesSz cx="6858000" cy="9144000"/>
  <p:embeddedFontLst>
    <p:embeddedFont>
      <p:font typeface="汉仪正圆-55W" panose="00020600040101010101" pitchFamily="18" charset="-122"/>
      <p:regular r:id="rId29"/>
    </p:embeddedFont>
    <p:embeddedFont>
      <p:font typeface="Open Sans" pitchFamily="34" charset="0"/>
      <p:regular r:id="rId30"/>
      <p:bold r:id="rId31"/>
      <p:italic r:id="rId32"/>
      <p:boldItalic r:id="rId33"/>
    </p:embeddedFont>
    <p:embeddedFont>
      <p:font typeface="等线 Light" panose="02010600030101010101" charset="-122"/>
      <p:regular r:id="rId34"/>
    </p:embeddedFont>
    <p:embeddedFont>
      <p:font typeface="等线" panose="02010600030101010101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68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23.xml"/><Relationship Id="rId3" Type="http://schemas.openxmlformats.org/officeDocument/2006/relationships/image" Target="../media/image17.png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2" Type="http://schemas.openxmlformats.org/officeDocument/2006/relationships/image" Target="../media/image23.png"/><Relationship Id="rId1" Type="http://schemas.openxmlformats.org/officeDocument/2006/relationships/tags" Target="../tags/tag2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34.xml"/><Relationship Id="rId7" Type="http://schemas.openxmlformats.org/officeDocument/2006/relationships/image" Target="../media/image27.png"/><Relationship Id="rId6" Type="http://schemas.openxmlformats.org/officeDocument/2006/relationships/tags" Target="../tags/tag33.xml"/><Relationship Id="rId5" Type="http://schemas.openxmlformats.org/officeDocument/2006/relationships/image" Target="../media/image26.png"/><Relationship Id="rId4" Type="http://schemas.openxmlformats.org/officeDocument/2006/relationships/tags" Target="../tags/tag32.xml"/><Relationship Id="rId3" Type="http://schemas.openxmlformats.org/officeDocument/2006/relationships/image" Target="../media/image25.png"/><Relationship Id="rId2" Type="http://schemas.openxmlformats.org/officeDocument/2006/relationships/tags" Target="../tags/tag3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39.xml"/><Relationship Id="rId7" Type="http://schemas.openxmlformats.org/officeDocument/2006/relationships/image" Target="../media/image30.png"/><Relationship Id="rId6" Type="http://schemas.openxmlformats.org/officeDocument/2006/relationships/tags" Target="../tags/tag38.xml"/><Relationship Id="rId5" Type="http://schemas.openxmlformats.org/officeDocument/2006/relationships/image" Target="../media/image29.png"/><Relationship Id="rId4" Type="http://schemas.openxmlformats.org/officeDocument/2006/relationships/tags" Target="../tags/tag37.xml"/><Relationship Id="rId3" Type="http://schemas.openxmlformats.org/officeDocument/2006/relationships/image" Target="../media/image28.png"/><Relationship Id="rId2" Type="http://schemas.openxmlformats.org/officeDocument/2006/relationships/tags" Target="../tags/tag3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image" Target="../media/image34.png"/><Relationship Id="rId4" Type="http://schemas.openxmlformats.org/officeDocument/2006/relationships/tags" Target="../tags/tag44.xml"/><Relationship Id="rId3" Type="http://schemas.openxmlformats.org/officeDocument/2006/relationships/image" Target="../media/image33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image" Target="../media/image35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5.xml"/><Relationship Id="rId6" Type="http://schemas.openxmlformats.org/officeDocument/2006/relationships/image" Target="../media/image38.png"/><Relationship Id="rId5" Type="http://schemas.openxmlformats.org/officeDocument/2006/relationships/tags" Target="../tags/tag54.xml"/><Relationship Id="rId4" Type="http://schemas.openxmlformats.org/officeDocument/2006/relationships/image" Target="../media/image37.png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../media/image41.png"/><Relationship Id="rId7" Type="http://schemas.openxmlformats.org/officeDocument/2006/relationships/tags" Target="../tags/tag60.xml"/><Relationship Id="rId6" Type="http://schemas.openxmlformats.org/officeDocument/2006/relationships/image" Target="../media/image40.png"/><Relationship Id="rId5" Type="http://schemas.openxmlformats.org/officeDocument/2006/relationships/tags" Target="../tags/tag59.xml"/><Relationship Id="rId4" Type="http://schemas.openxmlformats.org/officeDocument/2006/relationships/image" Target="../media/image39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1" Type="http://schemas.openxmlformats.org/officeDocument/2006/relationships/tags" Target="../tags/tag5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44.png"/><Relationship Id="rId7" Type="http://schemas.openxmlformats.org/officeDocument/2006/relationships/tags" Target="../tags/tag66.xml"/><Relationship Id="rId6" Type="http://schemas.openxmlformats.org/officeDocument/2006/relationships/image" Target="../media/image43.png"/><Relationship Id="rId5" Type="http://schemas.openxmlformats.org/officeDocument/2006/relationships/tags" Target="../tags/tag65.xml"/><Relationship Id="rId4" Type="http://schemas.openxmlformats.org/officeDocument/2006/relationships/image" Target="../media/image42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5.png"/><Relationship Id="rId1" Type="http://schemas.openxmlformats.org/officeDocument/2006/relationships/tags" Target="../tags/tag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4.png"/><Relationship Id="rId7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12.png"/><Relationship Id="rId5" Type="http://schemas.openxmlformats.org/officeDocument/2006/relationships/tags" Target="../tags/tag16.xml"/><Relationship Id="rId4" Type="http://schemas.openxmlformats.org/officeDocument/2006/relationships/image" Target="../media/image4.png"/><Relationship Id="rId3" Type="http://schemas.openxmlformats.org/officeDocument/2006/relationships/tags" Target="../tags/tag15.xml"/><Relationship Id="rId2" Type="http://schemas.openxmlformats.org/officeDocument/2006/relationships/image" Target="../media/image11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tags" Target="../tags/tag20.xml"/><Relationship Id="rId2" Type="http://schemas.openxmlformats.org/officeDocument/2006/relationships/image" Target="../media/image14.png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QG</a:t>
            </a:r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中期考核</a:t>
            </a:r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答辩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答辩者：陈羽彤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ig5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106148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done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8185" y="1591310"/>
            <a:ext cx="3063240" cy="815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79315" y="1116965"/>
            <a:ext cx="5343525" cy="1290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85" y="3623310"/>
            <a:ext cx="5380355" cy="3159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50" y="2655570"/>
            <a:ext cx="5243830" cy="9677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5845" y="2373630"/>
            <a:ext cx="505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</a:t>
            </a:r>
            <a:r>
              <a:rPr lang="en-US" altLang="zh-CN" sz="1200"/>
              <a:t>.</a:t>
            </a:r>
            <a:r>
              <a:rPr lang="zh-CN" altLang="en-US" sz="1200"/>
              <a:t>图是拼接的是因为图他要用滚轮才能看完全部</a:t>
            </a:r>
            <a:r>
              <a:rPr lang="en-US" altLang="zh-CN" sz="1200"/>
              <a:t>...</a:t>
            </a:r>
            <a:endParaRPr lang="en-US" altLang="zh-CN" sz="1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7390" y="2760980"/>
            <a:ext cx="6294755" cy="1958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ig3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939777" y="149201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要求：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1530" y="2183130"/>
            <a:ext cx="9316720" cy="16662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ig3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5" name="图片 45" descr="16808766155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3115" y="1986915"/>
            <a:ext cx="4883785" cy="2651125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 txBox="1"/>
          <p:nvPr>
            <p:custDataLst>
              <p:tags r:id="rId3"/>
            </p:custDataLst>
          </p:nvPr>
        </p:nvSpPr>
        <p:spPr>
          <a:xfrm>
            <a:off x="1141707" y="1427877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..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没跑好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ig4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939777" y="149201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要求：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2520" y="2339975"/>
            <a:ext cx="7494270" cy="16376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ig4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9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3370" y="1607820"/>
            <a:ext cx="5706745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1" descr="16808741750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965200"/>
            <a:ext cx="4328160" cy="2590800"/>
          </a:xfrm>
          <a:prstGeom prst="rect">
            <a:avLst/>
          </a:prstGeom>
        </p:spPr>
      </p:pic>
      <p:pic>
        <p:nvPicPr>
          <p:cNvPr id="22" name="图片 22" descr="168087418094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44615" y="3807460"/>
            <a:ext cx="5053330" cy="2264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5900" y="3241040"/>
            <a:ext cx="4320540" cy="32543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ig4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900" y="3241040"/>
            <a:ext cx="4320540" cy="3254375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8185" y="1738630"/>
            <a:ext cx="5365750" cy="129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4" descr="168087438007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05550" y="1112520"/>
            <a:ext cx="4225925" cy="2700655"/>
          </a:xfrm>
          <a:prstGeom prst="rect">
            <a:avLst/>
          </a:prstGeom>
        </p:spPr>
      </p:pic>
      <p:pic>
        <p:nvPicPr>
          <p:cNvPr id="25" name="图片 25" descr="168087438599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33820" y="4057015"/>
            <a:ext cx="4354195" cy="25634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939777" y="149201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要求：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9800" y="2329815"/>
            <a:ext cx="8873490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6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0240" y="1502410"/>
            <a:ext cx="3719195" cy="213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44085" y="1440180"/>
            <a:ext cx="4244340" cy="397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深度视觉·原创设计 https://www.docer.com/works?userid=22383862"/>
          <p:cNvSpPr txBox="1"/>
          <p:nvPr>
            <p:custDataLst>
              <p:tags r:id="rId6"/>
            </p:custDataLst>
          </p:nvPr>
        </p:nvSpPr>
        <p:spPr>
          <a:xfrm>
            <a:off x="718162" y="3738007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创建数据集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 txBox="1"/>
          <p:nvPr>
            <p:custDataLst>
              <p:tags r:id="rId7"/>
            </p:custDataLst>
          </p:nvPr>
        </p:nvSpPr>
        <p:spPr>
          <a:xfrm>
            <a:off x="4744062" y="5712222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单个智能体更新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8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8185" y="1607820"/>
            <a:ext cx="527177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深度视觉·原创设计 https://www.docer.com/works?userid=22383862"/>
          <p:cNvSpPr txBox="1"/>
          <p:nvPr>
            <p:custDataLst>
              <p:tags r:id="rId4"/>
            </p:custDataLst>
          </p:nvPr>
        </p:nvSpPr>
        <p:spPr>
          <a:xfrm>
            <a:off x="718162" y="5461397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找收敛函数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46825" y="1607820"/>
            <a:ext cx="5759450" cy="249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6395062" y="5520452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得到最终收敛点并作图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0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76340" y="1710690"/>
            <a:ext cx="5670550" cy="296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1780" y="1736090"/>
            <a:ext cx="5824220" cy="27895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深度视觉·原创设计 https://www.docer.com/works?userid=22383862"/>
          <p:cNvSpPr txBox="1"/>
          <p:nvPr>
            <p:custDataLst>
              <p:tags r:id="rId7"/>
            </p:custDataLst>
          </p:nvPr>
        </p:nvSpPr>
        <p:spPr>
          <a:xfrm>
            <a:off x="356212" y="4860687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多个智能体更新并作图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222844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223032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概念理解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338347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228115" y="3385360"/>
            <a:ext cx="36195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模型复现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过程及图示展示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939777" y="5712222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以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L=10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，迭代次数为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15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为例子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5770" y="1653540"/>
            <a:ext cx="4777105" cy="3862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4" descr="16808756524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4670" y="1654175"/>
            <a:ext cx="4028440" cy="2972435"/>
          </a:xfrm>
          <a:prstGeom prst="rect">
            <a:avLst/>
          </a:prstGeom>
        </p:spPr>
      </p:pic>
      <p:pic>
        <p:nvPicPr>
          <p:cNvPr id="35" name="图片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66005" y="5118100"/>
            <a:ext cx="6931660" cy="84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23810" y="1860550"/>
            <a:ext cx="4173855" cy="27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939777" y="5712222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以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L=15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，迭代次数为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20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为例子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5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45070" y="1928495"/>
            <a:ext cx="4507230" cy="29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8160" y="1800860"/>
            <a:ext cx="3516630" cy="326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9" descr="16808759738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34790" y="1800860"/>
            <a:ext cx="3508375" cy="3213100"/>
          </a:xfrm>
          <a:prstGeom prst="rect">
            <a:avLst/>
          </a:prstGeom>
        </p:spPr>
      </p:pic>
      <p:pic>
        <p:nvPicPr>
          <p:cNvPr id="41" name="图片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35805" y="5393690"/>
            <a:ext cx="7297420" cy="824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summary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概念理解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85" y="3661410"/>
            <a:ext cx="497459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简单说一下自己的对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INTRODUCTION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中提出的概念的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理解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966944" y="609947"/>
            <a:ext cx="3159641" cy="110797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请在此处添加具体内容，文字尽量言简意赅，简单说明即可，不必过于繁琐，注意板面美观度。请在此处添加具体内容，文字尽量言简意赅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313741" y="6244729"/>
            <a:ext cx="360219" cy="360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864235"/>
            <a:ext cx="4930140" cy="853440"/>
          </a:xfrm>
          <a:prstGeom prst="rect">
            <a:avLst/>
          </a:prstGeom>
        </p:spPr>
      </p:pic>
      <p:sp>
        <p:nvSpPr>
          <p:cNvPr id="15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600075" y="253365"/>
            <a:ext cx="5188585" cy="5911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对于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opinion dynamics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理解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1165" y="4248150"/>
            <a:ext cx="5173980" cy="14630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1165" y="2962275"/>
            <a:ext cx="4996815" cy="1188720"/>
          </a:xfrm>
          <a:prstGeom prst="rect">
            <a:avLst/>
          </a:prstGeom>
        </p:spPr>
      </p:pic>
      <p:pic>
        <p:nvPicPr>
          <p:cNvPr id="18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89625" y="864235"/>
            <a:ext cx="5029200" cy="365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2130" y="2213610"/>
            <a:ext cx="4896485" cy="592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966944" y="609947"/>
            <a:ext cx="3159641" cy="110797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请在此处添加具体内容，文字尽量言简意赅，简单说明即可，不必过于繁琐，注意板面美观度。请在此处添加具体内容，文字尽量言简意赅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313741" y="6244729"/>
            <a:ext cx="360219" cy="360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00075" y="253365"/>
            <a:ext cx="5188585" cy="5911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对于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opinion dynamics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理解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144270"/>
            <a:ext cx="5815330" cy="2436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0075" y="3580765"/>
            <a:ext cx="5821045" cy="963295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 txBox="1"/>
          <p:nvPr>
            <p:custDataLst>
              <p:tags r:id="rId5"/>
            </p:custDataLst>
          </p:nvPr>
        </p:nvSpPr>
        <p:spPr>
          <a:xfrm>
            <a:off x="6807200" y="277495"/>
            <a:ext cx="5188585" cy="5911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对于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clusters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理解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21120" y="1047750"/>
            <a:ext cx="5539105" cy="1021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 rot="4257846">
            <a:off x="5644679" y="1887318"/>
            <a:ext cx="3059837" cy="3060634"/>
          </a:xfrm>
          <a:prstGeom prst="pie">
            <a:avLst>
              <a:gd name="adj1" fmla="val 15318940"/>
              <a:gd name="adj2" fmla="val 1842506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5644679" y="1887318"/>
            <a:ext cx="3059837" cy="3060634"/>
          </a:xfrm>
          <a:prstGeom prst="pie">
            <a:avLst>
              <a:gd name="adj1" fmla="val 9714429"/>
              <a:gd name="adj2" fmla="val 14336461"/>
            </a:avLst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5644679" y="1887318"/>
            <a:ext cx="3059837" cy="3060634"/>
          </a:xfrm>
          <a:prstGeom prst="pie">
            <a:avLst>
              <a:gd name="adj1" fmla="val 4322855"/>
              <a:gd name="adj2" fmla="val 8719698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5644679" y="1887318"/>
            <a:ext cx="3059837" cy="3060634"/>
          </a:xfrm>
          <a:prstGeom prst="pie">
            <a:avLst>
              <a:gd name="adj1" fmla="val 15377100"/>
              <a:gd name="adj2" fmla="val 18734050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5977764" y="2220490"/>
            <a:ext cx="2393668" cy="239429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9910353" y="4389465"/>
            <a:ext cx="191730" cy="19173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>
            <a:off x="9910353" y="2628784"/>
            <a:ext cx="191730" cy="1917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9908107" y="3814354"/>
            <a:ext cx="191730" cy="191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9910353" y="3213030"/>
            <a:ext cx="191730" cy="1917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6143915" y="2397566"/>
            <a:ext cx="2061363" cy="20613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879087" y="3152368"/>
            <a:ext cx="590688" cy="51752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450">
              <a:solidFill>
                <a:schemeClr val="bg2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10186990" y="2562315"/>
            <a:ext cx="14104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F</a:t>
            </a:r>
            <a:r>
              <a:rPr 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ig5</a:t>
            </a:r>
            <a:endParaRPr lang="en-US" sz="1400" b="1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/>
          <p:nvPr/>
        </p:nvSpPr>
        <p:spPr>
          <a:xfrm>
            <a:off x="10186990" y="3155006"/>
            <a:ext cx="14104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F</a:t>
            </a:r>
            <a:r>
              <a:rPr 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ig3</a:t>
            </a:r>
            <a:endParaRPr lang="en-US" sz="1400" b="1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/>
          <p:nvPr/>
        </p:nvSpPr>
        <p:spPr>
          <a:xfrm>
            <a:off x="10186990" y="3756330"/>
            <a:ext cx="14104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Fig4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0" name="深度视觉·原创设计 https://www.docer.com/works?userid=22383862"/>
          <p:cNvSpPr/>
          <p:nvPr/>
        </p:nvSpPr>
        <p:spPr>
          <a:xfrm>
            <a:off x="10186990" y="4331441"/>
            <a:ext cx="14104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Fig2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3" name="深度视觉·原创设计 https://www.docer.com/works?userid=22383862"/>
          <p:cNvSpPr/>
          <p:nvPr>
            <p:custDataLst>
              <p:tags r:id="rId1"/>
            </p:custDataLst>
          </p:nvPr>
        </p:nvSpPr>
        <p:spPr>
          <a:xfrm>
            <a:off x="1286487" y="147251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4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1286487" y="2174002"/>
            <a:ext cx="4857138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模型复现过程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ig5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4555" y="1922780"/>
            <a:ext cx="7078345" cy="2079625"/>
          </a:xfrm>
          <a:prstGeom prst="rect">
            <a:avLst/>
          </a:prstGeom>
        </p:spPr>
      </p:pic>
      <p:sp>
        <p:nvSpPr>
          <p:cNvPr id="4" name="深度视觉·原创设计 https://www.docer.com/works?userid=22383862"/>
          <p:cNvSpPr txBox="1"/>
          <p:nvPr>
            <p:custDataLst>
              <p:tags r:id="rId3"/>
            </p:custDataLst>
          </p:nvPr>
        </p:nvSpPr>
        <p:spPr>
          <a:xfrm>
            <a:off x="939777" y="149201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要求：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235" y="3337560"/>
            <a:ext cx="4428490" cy="3047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ig5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3085" y="1503045"/>
            <a:ext cx="5331460" cy="161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79210" y="1313180"/>
            <a:ext cx="4973955" cy="361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3085" y="3754120"/>
            <a:ext cx="3157855" cy="105283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深度视觉·原创设计 https://www.docer.com/works?userid=22383862"/>
          <p:cNvSpPr txBox="1"/>
          <p:nvPr>
            <p:custDataLst>
              <p:tags r:id="rId7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3085" y="4925060"/>
            <a:ext cx="2468880" cy="967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ig5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5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1570" y="2653030"/>
            <a:ext cx="4977130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750820" y="5514975"/>
            <a:ext cx="85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61035" y="2947670"/>
            <a:ext cx="27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04560" y="2632075"/>
            <a:ext cx="5128260" cy="3954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15" y="1443355"/>
            <a:ext cx="5040630" cy="12103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PP_MARK_KEY" val="260aa46c-ae73-44da-b7ab-cd94908aeb19"/>
  <p:tag name="COMMONDATA" val="eyJjb3VudCI6MjYsImhkaWQiOiIxMTgyNmRhOWFkZmNjMWIzYzE3MGY0MDBmODkzY2ZhOSIsInVzZXJDb3VudCI6MjZ9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WPS 演示</Application>
  <PresentationFormat>宽屏</PresentationFormat>
  <Paragraphs>129</Paragraphs>
  <Slides>22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56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Lato</vt:lpstr>
      <vt:lpstr>Open Sans</vt:lpstr>
      <vt:lpstr>Calibri</vt:lpstr>
      <vt:lpstr>Lato</vt:lpstr>
      <vt:lpstr>Segoe Print</vt:lpstr>
      <vt:lpstr>Open Sans Light</vt:lpstr>
      <vt:lpstr>Lato Semibold</vt:lpstr>
      <vt:lpstr>Calibri</vt:lpstr>
      <vt:lpstr>Source Sans Pro Light</vt:lpstr>
      <vt:lpstr>微软雅黑</vt:lpstr>
      <vt:lpstr>Arial Unicode MS</vt:lpstr>
      <vt:lpstr>等线 Light</vt:lpstr>
      <vt:lpstr>等线</vt:lpstr>
      <vt:lpstr>Helvetica Light</vt:lpstr>
      <vt:lpstr>Gill Sans</vt:lpstr>
      <vt:lpstr>Source Sans Pro Light</vt:lpstr>
      <vt:lpstr>Roboto Light</vt:lpstr>
      <vt:lpstr>Roboto Black</vt:lpstr>
      <vt:lpstr>MS PGothic</vt:lpstr>
      <vt:lpstr>汉仪书魂体简</vt:lpstr>
      <vt:lpstr>Microsoft YaHei Bold</vt:lpstr>
      <vt:lpstr>思源黑体 CN Regular</vt:lpstr>
      <vt:lpstr>思源黑体 CN Regular</vt:lpstr>
      <vt:lpstr>思源黑体 CN Bold</vt:lpstr>
      <vt:lpstr>黑体</vt:lpstr>
      <vt:lpstr>Wide Latin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wabbybabbo</cp:lastModifiedBy>
  <cp:revision>34</cp:revision>
  <dcterms:created xsi:type="dcterms:W3CDTF">2022-05-31T06:39:00Z</dcterms:created>
  <dcterms:modified xsi:type="dcterms:W3CDTF">2023-04-07T15:21:20Z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180E9CD65BB1464BAD06AFAEBA36CFAA_13</vt:lpwstr>
  </property>
</Properties>
</file>